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5143500" type="screen16x9"/>
  <p:notesSz cx="6858000" cy="9144000"/>
  <p:embeddedFontLst>
    <p:embeddedFont>
      <p:font typeface="Nunito" panose="020B0604020202020204" charset="-18"/>
      <p:regular r:id="rId8"/>
      <p:bold r:id="rId9"/>
      <p:italic r:id="rId10"/>
      <p:boldItalic r:id="rId11"/>
    </p:embeddedFont>
    <p:embeddedFont>
      <p:font typeface="Calibri" panose="020F050202020403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5E1B211-2E62-47E1-A7F9-ABEBC011C71A}">
  <a:tblStyle styleId="{A5E1B211-2E62-47E1-A7F9-ABEBC011C71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228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f2a9efda1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f2a9efda1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3f2a9efda1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3f2a9efda1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3f2a9efda1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3f2a9efda1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>
                <a:latin typeface="+mn-lt"/>
              </a:rPr>
              <a:t>GLASOVNI SUSTAV</a:t>
            </a:r>
            <a:endParaRPr dirty="0">
              <a:latin typeface="+mn-l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>
                <a:latin typeface="+mn-lt"/>
              </a:rPr>
              <a:t>LATINSKOG JEZIKA</a:t>
            </a:r>
            <a:endParaRPr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body" idx="1"/>
          </p:nvPr>
        </p:nvSpPr>
        <p:spPr>
          <a:xfrm>
            <a:off x="408709" y="328425"/>
            <a:ext cx="7816941" cy="374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GLASOVNI SUSTAV </a:t>
            </a:r>
            <a:endParaRPr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suglasnici (konsonanti) </a:t>
            </a:r>
            <a:endParaRPr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samoglasnici (vokali) : a, e, i , </a:t>
            </a:r>
            <a:r>
              <a:rPr lang="hr-HR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/ü/</a:t>
            </a:r>
            <a:r>
              <a:rPr lang="hr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o, u</a:t>
            </a:r>
            <a:endParaRPr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dvoglasi (diftonzi):</a:t>
            </a:r>
            <a:endParaRPr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najčešći:  ae /ai/, oe /oi/, au /au/ </a:t>
            </a:r>
            <a:r>
              <a:rPr lang="hr" sz="2400" dirty="0">
                <a:solidFill>
                  <a:srgbClr val="000000"/>
                </a:solidFill>
                <a:latin typeface="Calibri" panose="020F0502020204030204" pitchFamily="34" charset="0"/>
                <a:ea typeface="Noto Sans Symbols"/>
                <a:cs typeface="Calibri" panose="020F0502020204030204" pitchFamily="34" charset="0"/>
                <a:sym typeface="Noto Sans Symbols"/>
              </a:rPr>
              <a:t>➔</a:t>
            </a:r>
            <a:r>
              <a:rPr lang="hr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regin</a:t>
            </a:r>
            <a:r>
              <a:rPr lang="hr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áe</a:t>
            </a:r>
            <a:r>
              <a:rPr lang="hr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</a:t>
            </a:r>
            <a:r>
              <a:rPr lang="hr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óe</a:t>
            </a:r>
            <a:r>
              <a:rPr lang="hr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na, </a:t>
            </a:r>
            <a:r>
              <a:rPr lang="hr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áu</a:t>
            </a:r>
            <a:r>
              <a:rPr lang="hr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rum</a:t>
            </a:r>
            <a:endParaRPr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Vokali mogu biti dugi ili kratki (a,e, i,y,o, u..) </a:t>
            </a:r>
            <a:endParaRPr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Kod diftonga naglašavamo uvijek prvi dio diftonga.</a:t>
            </a:r>
            <a:endParaRPr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Postoje sva izgovora u latinskom - klasični i tradicionalni.</a:t>
            </a:r>
            <a:endParaRPr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r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 ćemo na satovima čitati uglavnom </a:t>
            </a:r>
            <a:r>
              <a:rPr lang="hr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klasičnim izgovorom</a:t>
            </a:r>
            <a:r>
              <a:rPr lang="hr" sz="2400" dirty="0">
                <a:solidFill>
                  <a:srgbClr val="000000"/>
                </a:solidFill>
              </a:rPr>
              <a:t>.</a:t>
            </a:r>
            <a:endParaRPr sz="24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5"/>
          <p:cNvSpPr txBox="1">
            <a:spLocks noGrp="1"/>
          </p:cNvSpPr>
          <p:nvPr>
            <p:ph type="title"/>
          </p:nvPr>
        </p:nvSpPr>
        <p:spPr>
          <a:xfrm>
            <a:off x="275950" y="2345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>
                <a:latin typeface="Calibri" panose="020F0502020204030204" pitchFamily="34" charset="0"/>
                <a:cs typeface="Calibri" panose="020F0502020204030204" pitchFamily="34" charset="0"/>
              </a:rPr>
              <a:t>Pročitaj: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0" name="Google Shape;140;p15"/>
          <p:cNvSpPr txBox="1"/>
          <p:nvPr/>
        </p:nvSpPr>
        <p:spPr>
          <a:xfrm>
            <a:off x="5766395" y="284523"/>
            <a:ext cx="3294478" cy="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dirty="0">
                <a:latin typeface="Calibri" panose="020F0502020204030204" pitchFamily="34" charset="0"/>
                <a:cs typeface="Calibri" panose="020F0502020204030204" pitchFamily="34" charset="0"/>
              </a:rPr>
              <a:t>Osnovna pravila klasičnog izgovora: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41" name="Google Shape;141;p15"/>
          <p:cNvGraphicFramePr/>
          <p:nvPr>
            <p:extLst>
              <p:ext uri="{D42A27DB-BD31-4B8C-83A1-F6EECF244321}">
                <p14:modId xmlns:p14="http://schemas.microsoft.com/office/powerpoint/2010/main" val="842247377"/>
              </p:ext>
            </p:extLst>
          </p:nvPr>
        </p:nvGraphicFramePr>
        <p:xfrm>
          <a:off x="6112759" y="684001"/>
          <a:ext cx="2410500" cy="3867504"/>
        </p:xfrm>
        <a:graphic>
          <a:graphicData uri="http://schemas.openxmlformats.org/drawingml/2006/table">
            <a:tbl>
              <a:tblPr>
                <a:noFill/>
                <a:tableStyleId>{A5E1B211-2E62-47E1-A7F9-ABEBC011C71A}</a:tableStyleId>
              </a:tblPr>
              <a:tblGrid>
                <a:gridCol w="1292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3984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" sz="16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Izgovor</a:t>
                      </a:r>
                      <a:endParaRPr sz="160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69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ae, oe</a:t>
                      </a:r>
                      <a:endParaRPr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hr-HR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</a:t>
                      </a:r>
                      <a:r>
                        <a:rPr lang="h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/, /</a:t>
                      </a:r>
                      <a:r>
                        <a:rPr lang="hr-HR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oi</a:t>
                      </a:r>
                      <a:r>
                        <a:rPr lang="hr-H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endParaRPr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69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 + vokal</a:t>
                      </a:r>
                      <a:endParaRPr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  </a:t>
                      </a:r>
                      <a:r>
                        <a:rPr lang="hr-H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</a:t>
                      </a:r>
                      <a:r>
                        <a:rPr lang="h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/</a:t>
                      </a:r>
                      <a:endParaRPr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69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</a:t>
                      </a:r>
                      <a:endParaRPr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  </a:t>
                      </a:r>
                      <a:r>
                        <a:rPr lang="hr-H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</a:t>
                      </a:r>
                      <a:r>
                        <a:rPr lang="h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/</a:t>
                      </a:r>
                      <a:endParaRPr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69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</a:t>
                      </a:r>
                      <a:endParaRPr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 </a:t>
                      </a:r>
                      <a:r>
                        <a:rPr lang="hr-H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</a:t>
                      </a:r>
                      <a:r>
                        <a:rPr lang="h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/</a:t>
                      </a:r>
                      <a:endParaRPr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69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ngu</a:t>
                      </a:r>
                      <a:endParaRPr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 </a:t>
                      </a:r>
                      <a:r>
                        <a:rPr lang="hr-HR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gv</a:t>
                      </a:r>
                      <a:r>
                        <a:rPr lang="hr-H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/</a:t>
                      </a:r>
                      <a:endParaRPr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65269"/>
                  </a:ext>
                </a:extLst>
              </a:tr>
              <a:tr h="42669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</a:t>
                      </a:r>
                      <a:endParaRPr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h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 </a:t>
                      </a:r>
                      <a:r>
                        <a:rPr lang="hr-HR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kv</a:t>
                      </a:r>
                      <a:r>
                        <a:rPr lang="h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/</a:t>
                      </a:r>
                      <a:endParaRPr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69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</a:t>
                      </a:r>
                      <a:endParaRPr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 </a:t>
                      </a:r>
                      <a:r>
                        <a:rPr lang="hr-H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r>
                        <a:rPr lang="h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/</a:t>
                      </a:r>
                      <a:endParaRPr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69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</a:t>
                      </a:r>
                      <a:endParaRPr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hr-HR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ks</a:t>
                      </a:r>
                      <a:r>
                        <a:rPr lang="hr-H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hr-HR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gz</a:t>
                      </a:r>
                      <a:r>
                        <a:rPr lang="hr-H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endParaRPr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2" name="Google Shape;142;p15"/>
          <p:cNvSpPr txBox="1"/>
          <p:nvPr/>
        </p:nvSpPr>
        <p:spPr>
          <a:xfrm>
            <a:off x="372076" y="659248"/>
            <a:ext cx="5571523" cy="352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hr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Ave, Caesar, imperator, morituri te salutant.</a:t>
            </a:r>
            <a:endParaRPr sz="24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hr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 scholae, sed vitae discimus.</a:t>
            </a:r>
            <a:endParaRPr sz="24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hr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Licentia po</a:t>
            </a:r>
            <a:r>
              <a:rPr lang="hr" sz="24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ë</a:t>
            </a:r>
            <a:r>
              <a:rPr lang="hr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tica. (</a:t>
            </a:r>
            <a:r>
              <a:rPr lang="hr-HR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nije diftong)</a:t>
            </a:r>
            <a:endParaRPr sz="24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hr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Alea iacta est.</a:t>
            </a:r>
            <a:endParaRPr sz="24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hr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Barba non facit philosophum.</a:t>
            </a:r>
            <a:endParaRPr sz="24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hr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Incidit in Scyllam qui vult vitare Charybdim.</a:t>
            </a:r>
            <a:endParaRPr sz="24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Clr>
                <a:srgbClr val="545454"/>
              </a:buClr>
              <a:buSzPts val="2400"/>
              <a:buAutoNum type="arabicPeriod"/>
            </a:pPr>
            <a:r>
              <a:rPr lang="hr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 rosa.</a:t>
            </a:r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Clr>
                <a:srgbClr val="545454"/>
              </a:buClr>
              <a:buSzPts val="2400"/>
              <a:buAutoNum type="arabicPeriod"/>
            </a:pPr>
            <a:r>
              <a:rPr lang="hr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Quot ling</a:t>
            </a:r>
            <a:r>
              <a:rPr lang="hr-HR" sz="24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uas</a:t>
            </a:r>
            <a:r>
              <a:rPr lang="hr-HR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24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calles</a:t>
            </a:r>
            <a:r>
              <a:rPr lang="hr-HR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hr-HR" sz="24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tot</a:t>
            </a:r>
            <a:r>
              <a:rPr lang="hr-HR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24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homines</a:t>
            </a:r>
            <a:r>
              <a:rPr lang="hr-HR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24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vales</a:t>
            </a:r>
            <a:r>
              <a:rPr lang="hr-HR" sz="24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24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>
            <a:extLst>
              <a:ext uri="{FF2B5EF4-FFF2-40B4-BE49-F238E27FC236}">
                <a16:creationId xmlns:a16="http://schemas.microsoft.com/office/drawing/2014/main" id="{E64F9C19-2833-4262-B9C7-B48637CB5DB6}"/>
              </a:ext>
            </a:extLst>
          </p:cNvPr>
          <p:cNvSpPr/>
          <p:nvPr/>
        </p:nvSpPr>
        <p:spPr>
          <a:xfrm>
            <a:off x="4495801" y="2465844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b="1" dirty="0" err="1">
                <a:solidFill>
                  <a:srgbClr val="8B2323"/>
                </a:solidFill>
                <a:latin typeface="Times New Roman" panose="02020603050405020304" pitchFamily="18" charset="0"/>
              </a:rPr>
              <a:t>Scila</a:t>
            </a:r>
            <a:r>
              <a:rPr lang="hr-HR" b="1" dirty="0">
                <a:solidFill>
                  <a:srgbClr val="8B2323"/>
                </a:solidFill>
                <a:latin typeface="Times New Roman" panose="02020603050405020304" pitchFamily="18" charset="0"/>
              </a:rPr>
              <a:t> i </a:t>
            </a:r>
            <a:r>
              <a:rPr lang="hr-HR" b="1" dirty="0" err="1">
                <a:solidFill>
                  <a:srgbClr val="8B2323"/>
                </a:solidFill>
                <a:latin typeface="Times New Roman" panose="02020603050405020304" pitchFamily="18" charset="0"/>
              </a:rPr>
              <a:t>Haribda</a:t>
            </a:r>
            <a:r>
              <a:rPr lang="hr-HR" dirty="0">
                <a:solidFill>
                  <a:srgbClr val="333333"/>
                </a:solidFill>
                <a:latin typeface="Times New Roman" panose="02020603050405020304" pitchFamily="18" charset="0"/>
              </a:rPr>
              <a:t> (grč. </a:t>
            </a:r>
            <a:r>
              <a:rPr lang="el-GR" i="1" dirty="0">
                <a:latin typeface="Times New Roman" panose="02020603050405020304" pitchFamily="18" charset="0"/>
              </a:rPr>
              <a:t>Σϰύλλα, </a:t>
            </a:r>
            <a:r>
              <a:rPr lang="hr-HR" i="1" dirty="0" err="1">
                <a:latin typeface="Times New Roman" panose="02020603050405020304" pitchFamily="18" charset="0"/>
              </a:rPr>
              <a:t>Skýlla</a:t>
            </a:r>
            <a:r>
              <a:rPr lang="hr-HR" dirty="0">
                <a:solidFill>
                  <a:srgbClr val="333333"/>
                </a:solidFill>
                <a:latin typeface="Times New Roman" panose="02020603050405020304" pitchFamily="18" charset="0"/>
              </a:rPr>
              <a:t> i </a:t>
            </a:r>
            <a:r>
              <a:rPr lang="el-GR" i="1" dirty="0">
                <a:latin typeface="Times New Roman" panose="02020603050405020304" pitchFamily="18" charset="0"/>
              </a:rPr>
              <a:t>Χάρυβδις, </a:t>
            </a:r>
            <a:r>
              <a:rPr lang="hr-HR" i="1" dirty="0" err="1">
                <a:latin typeface="Times New Roman" panose="02020603050405020304" pitchFamily="18" charset="0"/>
              </a:rPr>
              <a:t>Khárybdis</a:t>
            </a:r>
            <a:r>
              <a:rPr lang="hr-HR" dirty="0">
                <a:solidFill>
                  <a:srgbClr val="333333"/>
                </a:solidFill>
                <a:latin typeface="Times New Roman" panose="02020603050405020304" pitchFamily="18" charset="0"/>
              </a:rPr>
              <a:t>), po antičkome vjerovanju dvije opasne nemani koje su pomorci morali izbjeći ako su se htjeli spasiti za plovidbe kroz </a:t>
            </a:r>
            <a:r>
              <a:rPr lang="hr-HR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Messinski</a:t>
            </a:r>
            <a:r>
              <a:rPr lang="hr-HR" dirty="0">
                <a:solidFill>
                  <a:srgbClr val="333333"/>
                </a:solidFill>
                <a:latin typeface="Times New Roman" panose="02020603050405020304" pitchFamily="18" charset="0"/>
              </a:rPr>
              <a:t> tjesnac (između Italije i Sicilije). </a:t>
            </a:r>
            <a:r>
              <a:rPr lang="hr-HR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Scila</a:t>
            </a:r>
            <a:r>
              <a:rPr lang="hr-HR" dirty="0">
                <a:solidFill>
                  <a:srgbClr val="333333"/>
                </a:solidFill>
                <a:latin typeface="Times New Roman" panose="02020603050405020304" pitchFamily="18" charset="0"/>
              </a:rPr>
              <a:t> je </a:t>
            </a:r>
            <a:r>
              <a:rPr lang="hr-HR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šesteroglavo</a:t>
            </a:r>
            <a:r>
              <a:rPr lang="hr-HR" dirty="0">
                <a:solidFill>
                  <a:srgbClr val="333333"/>
                </a:solidFill>
                <a:latin typeface="Times New Roman" panose="02020603050405020304" pitchFamily="18" charset="0"/>
              </a:rPr>
              <a:t> morsko čudovište koje živi u dubokoj hridi i proždire prolaznike. Nasuprot njoj u visokoj je stijeni </a:t>
            </a:r>
            <a:r>
              <a:rPr lang="hr-HR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Haribda</a:t>
            </a:r>
            <a:r>
              <a:rPr lang="hr-HR" dirty="0">
                <a:solidFill>
                  <a:srgbClr val="333333"/>
                </a:solidFill>
                <a:latin typeface="Times New Roman" panose="02020603050405020304" pitchFamily="18" charset="0"/>
              </a:rPr>
              <a:t>, koja tri puta dnevno uvlači vodu i stvara poguban vir. Opasnost plovidbe između toga vira i hridi sa </a:t>
            </a:r>
            <a:r>
              <a:rPr lang="hr-HR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Scilom</a:t>
            </a:r>
            <a:r>
              <a:rPr lang="hr-HR" dirty="0">
                <a:solidFill>
                  <a:srgbClr val="333333"/>
                </a:solidFill>
                <a:latin typeface="Times New Roman" panose="02020603050405020304" pitchFamily="18" charset="0"/>
              </a:rPr>
              <a:t>, istaknuta već u</a:t>
            </a:r>
            <a:r>
              <a:rPr lang="hr-HR" i="1" dirty="0">
                <a:latin typeface="Times New Roman" panose="02020603050405020304" pitchFamily="18" charset="0"/>
              </a:rPr>
              <a:t> Odiseji, </a:t>
            </a:r>
            <a:r>
              <a:rPr lang="hr-HR" dirty="0">
                <a:solidFill>
                  <a:srgbClr val="333333"/>
                </a:solidFill>
                <a:latin typeface="Times New Roman" panose="02020603050405020304" pitchFamily="18" charset="0"/>
              </a:rPr>
              <a:t>dala je povod izreci </a:t>
            </a:r>
            <a:r>
              <a:rPr lang="hr-HR" i="1" dirty="0" err="1">
                <a:latin typeface="Times New Roman" panose="02020603050405020304" pitchFamily="18" charset="0"/>
              </a:rPr>
              <a:t>Incidit</a:t>
            </a:r>
            <a:r>
              <a:rPr lang="hr-HR" i="1" dirty="0">
                <a:latin typeface="Times New Roman" panose="02020603050405020304" pitchFamily="18" charset="0"/>
              </a:rPr>
              <a:t> </a:t>
            </a:r>
            <a:r>
              <a:rPr lang="hr-HR" i="1" dirty="0" err="1">
                <a:latin typeface="Times New Roman" panose="02020603050405020304" pitchFamily="18" charset="0"/>
              </a:rPr>
              <a:t>in</a:t>
            </a:r>
            <a:r>
              <a:rPr lang="hr-HR" i="1" dirty="0">
                <a:latin typeface="Times New Roman" panose="02020603050405020304" pitchFamily="18" charset="0"/>
              </a:rPr>
              <a:t> </a:t>
            </a:r>
            <a:r>
              <a:rPr lang="hr-HR" i="1" dirty="0" err="1">
                <a:latin typeface="Times New Roman" panose="02020603050405020304" pitchFamily="18" charset="0"/>
              </a:rPr>
              <a:t>Scyllam</a:t>
            </a:r>
            <a:r>
              <a:rPr lang="hr-HR" i="1" dirty="0">
                <a:latin typeface="Times New Roman" panose="02020603050405020304" pitchFamily="18" charset="0"/>
              </a:rPr>
              <a:t> </a:t>
            </a:r>
            <a:r>
              <a:rPr lang="hr-HR" i="1" dirty="0" err="1">
                <a:latin typeface="Times New Roman" panose="02020603050405020304" pitchFamily="18" charset="0"/>
              </a:rPr>
              <a:t>qui</a:t>
            </a:r>
            <a:r>
              <a:rPr lang="hr-HR" i="1" dirty="0">
                <a:latin typeface="Times New Roman" panose="02020603050405020304" pitchFamily="18" charset="0"/>
              </a:rPr>
              <a:t> </a:t>
            </a:r>
            <a:r>
              <a:rPr lang="hr-HR" i="1" dirty="0" err="1">
                <a:latin typeface="Times New Roman" panose="02020603050405020304" pitchFamily="18" charset="0"/>
              </a:rPr>
              <a:t>vult</a:t>
            </a:r>
            <a:r>
              <a:rPr lang="hr-HR" i="1" dirty="0">
                <a:latin typeface="Times New Roman" panose="02020603050405020304" pitchFamily="18" charset="0"/>
              </a:rPr>
              <a:t> </a:t>
            </a:r>
            <a:r>
              <a:rPr lang="hr-HR" i="1" dirty="0" err="1">
                <a:latin typeface="Times New Roman" panose="02020603050405020304" pitchFamily="18" charset="0"/>
              </a:rPr>
              <a:t>vitare</a:t>
            </a:r>
            <a:r>
              <a:rPr lang="hr-HR" i="1" dirty="0">
                <a:latin typeface="Times New Roman" panose="02020603050405020304" pitchFamily="18" charset="0"/>
              </a:rPr>
              <a:t> </a:t>
            </a:r>
            <a:r>
              <a:rPr lang="hr-HR" i="1" dirty="0" err="1">
                <a:latin typeface="Times New Roman" panose="02020603050405020304" pitchFamily="18" charset="0"/>
              </a:rPr>
              <a:t>Charybdim</a:t>
            </a:r>
            <a:r>
              <a:rPr lang="hr-HR" dirty="0">
                <a:solidFill>
                  <a:srgbClr val="333333"/>
                </a:solidFill>
                <a:latin typeface="Times New Roman" panose="02020603050405020304" pitchFamily="18" charset="0"/>
              </a:rPr>
              <a:t> (lat.: Naleti na </a:t>
            </a:r>
            <a:r>
              <a:rPr lang="hr-HR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Scilu</a:t>
            </a:r>
            <a:r>
              <a:rPr lang="hr-HR" dirty="0">
                <a:solidFill>
                  <a:srgbClr val="333333"/>
                </a:solidFill>
                <a:latin typeface="Times New Roman" panose="02020603050405020304" pitchFamily="18" charset="0"/>
              </a:rPr>
              <a:t>, tko hoće izbjeći </a:t>
            </a:r>
            <a:r>
              <a:rPr lang="hr-HR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Haribdu</a:t>
            </a:r>
            <a:r>
              <a:rPr lang="hr-HR" dirty="0">
                <a:solidFill>
                  <a:srgbClr val="333333"/>
                </a:solidFill>
                <a:latin typeface="Times New Roman" panose="02020603050405020304" pitchFamily="18" charset="0"/>
              </a:rPr>
              <a:t>). </a:t>
            </a:r>
          </a:p>
          <a:p>
            <a:r>
              <a:rPr lang="hr-HR" dirty="0">
                <a:solidFill>
                  <a:srgbClr val="333333"/>
                </a:solidFill>
                <a:latin typeface="Times New Roman" panose="02020603050405020304" pitchFamily="18" charset="0"/>
              </a:rPr>
              <a:t>Hrvatski leksikon</a:t>
            </a:r>
            <a:endParaRPr lang="hr-HR" dirty="0"/>
          </a:p>
        </p:txBody>
      </p:sp>
      <p:pic>
        <p:nvPicPr>
          <p:cNvPr id="1026" name="Picture 2" descr="scila i haribda slika">
            <a:extLst>
              <a:ext uri="{FF2B5EF4-FFF2-40B4-BE49-F238E27FC236}">
                <a16:creationId xmlns:a16="http://schemas.microsoft.com/office/drawing/2014/main" id="{2E7A62BE-48DF-4ECF-80A2-13394A38F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53" y="109971"/>
            <a:ext cx="4366349" cy="2522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7785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8" name="Google Shape;148;p16"/>
          <p:cNvGraphicFramePr/>
          <p:nvPr>
            <p:extLst>
              <p:ext uri="{D42A27DB-BD31-4B8C-83A1-F6EECF244321}">
                <p14:modId xmlns:p14="http://schemas.microsoft.com/office/powerpoint/2010/main" val="322634439"/>
              </p:ext>
            </p:extLst>
          </p:nvPr>
        </p:nvGraphicFramePr>
        <p:xfrm>
          <a:off x="5507183" y="874275"/>
          <a:ext cx="2759768" cy="3626910"/>
        </p:xfrm>
        <a:graphic>
          <a:graphicData uri="http://schemas.openxmlformats.org/drawingml/2006/table">
            <a:tbl>
              <a:tblPr>
                <a:noFill/>
                <a:tableStyleId>{A5E1B211-2E62-47E1-A7F9-ABEBC011C71A}</a:tableStyleId>
              </a:tblPr>
              <a:tblGrid>
                <a:gridCol w="1062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7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" b="1" dirty="0"/>
                        <a:t>Izgovor</a:t>
                      </a:r>
                      <a:endParaRPr b="1" dirty="0"/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"/>
                        <a:t>ae, oe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" dirty="0"/>
                        <a:t>/  </a:t>
                      </a:r>
                      <a:r>
                        <a:rPr lang="hr-HR" dirty="0"/>
                        <a:t>e</a:t>
                      </a:r>
                      <a:r>
                        <a:rPr lang="hr" dirty="0"/>
                        <a:t>  /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"/>
                        <a:t>c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" dirty="0"/>
                        <a:t>/ </a:t>
                      </a:r>
                      <a:r>
                        <a:rPr lang="hr-HR" dirty="0"/>
                        <a:t>k</a:t>
                      </a:r>
                      <a:r>
                        <a:rPr lang="hr" dirty="0"/>
                        <a:t>  /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" dirty="0"/>
                        <a:t>c + </a:t>
                      </a:r>
                      <a:r>
                        <a:rPr lang="hr-HR" dirty="0" err="1"/>
                        <a:t>e,i,y</a:t>
                      </a:r>
                      <a:r>
                        <a:rPr lang="hr-HR" dirty="0"/>
                        <a:t>, </a:t>
                      </a:r>
                      <a:r>
                        <a:rPr lang="hr-HR" dirty="0" err="1"/>
                        <a:t>ae</a:t>
                      </a:r>
                      <a:r>
                        <a:rPr lang="hr-HR" dirty="0"/>
                        <a:t>, </a:t>
                      </a:r>
                      <a:r>
                        <a:rPr lang="hr-HR" dirty="0" err="1"/>
                        <a:t>oe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dirty="0"/>
                        <a:t>/ c   /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"/>
                        <a:t>ch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" dirty="0"/>
                        <a:t>/ </a:t>
                      </a:r>
                      <a:r>
                        <a:rPr lang="hr-HR" dirty="0"/>
                        <a:t>k</a:t>
                      </a:r>
                      <a:r>
                        <a:rPr lang="hr" dirty="0"/>
                        <a:t>  /</a:t>
                      </a: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dirty="0"/>
                        <a:t>S</a:t>
                      </a:r>
                      <a:r>
                        <a:rPr lang="hr" dirty="0"/>
                        <a:t> </a:t>
                      </a:r>
                      <a:r>
                        <a:rPr lang="hr-HR" dirty="0"/>
                        <a:t>između vokala</a:t>
                      </a:r>
                      <a:endParaRPr dirty="0"/>
                    </a:p>
                  </a:txBody>
                  <a:tcPr marL="91425" marR="91425" marT="91425" marB="91425"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-HR" dirty="0"/>
                        <a:t>/z/</a:t>
                      </a:r>
                      <a:endParaRPr dirty="0"/>
                    </a:p>
                  </a:txBody>
                  <a:tcPr marL="91425" marR="91425" marT="91425" marB="91425"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" dirty="0"/>
                        <a:t>ti + vokal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" dirty="0"/>
                        <a:t>(ako nije iza s,</a:t>
                      </a:r>
                      <a:r>
                        <a:rPr lang="hr-HR" dirty="0"/>
                        <a:t>t,</a:t>
                      </a:r>
                      <a:r>
                        <a:rPr lang="hr" dirty="0"/>
                        <a:t> x, 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hr" dirty="0"/>
                        <a:t>/ </a:t>
                      </a:r>
                      <a:r>
                        <a:rPr lang="hr-HR" dirty="0"/>
                        <a:t>ci</a:t>
                      </a:r>
                      <a:r>
                        <a:rPr lang="hr" dirty="0"/>
                        <a:t>   /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49" name="Google Shape;149;p16"/>
          <p:cNvSpPr txBox="1"/>
          <p:nvPr/>
        </p:nvSpPr>
        <p:spPr>
          <a:xfrm>
            <a:off x="5782375" y="237375"/>
            <a:ext cx="3000000" cy="6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" b="1" dirty="0"/>
              <a:t>Osnovna pravila tradicionalnog izgovora:</a:t>
            </a:r>
            <a:endParaRPr b="1" dirty="0"/>
          </a:p>
        </p:txBody>
      </p:sp>
      <p:sp>
        <p:nvSpPr>
          <p:cNvPr id="6" name="Google Shape;142;p15">
            <a:extLst>
              <a:ext uri="{FF2B5EF4-FFF2-40B4-BE49-F238E27FC236}">
                <a16:creationId xmlns:a16="http://schemas.microsoft.com/office/drawing/2014/main" id="{D1B21ABE-BE5A-4247-9852-EFA2735D44FC}"/>
              </a:ext>
            </a:extLst>
          </p:cNvPr>
          <p:cNvSpPr txBox="1"/>
          <p:nvPr/>
        </p:nvSpPr>
        <p:spPr>
          <a:xfrm>
            <a:off x="372077" y="659248"/>
            <a:ext cx="5228400" cy="352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hr" sz="1800" dirty="0">
                <a:solidFill>
                  <a:schemeClr val="bg2"/>
                </a:solidFill>
              </a:rPr>
              <a:t>Ave, Caesar, imperator, morituri te salutant.</a:t>
            </a:r>
            <a:endParaRPr sz="1800" dirty="0">
              <a:solidFill>
                <a:schemeClr val="bg2"/>
              </a:solidFill>
            </a:endParaRPr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hr" sz="1800" dirty="0">
                <a:solidFill>
                  <a:schemeClr val="bg2"/>
                </a:solidFill>
              </a:rPr>
              <a:t>Non scholae, sed vitae discimus.</a:t>
            </a:r>
            <a:endParaRPr sz="1800" dirty="0">
              <a:solidFill>
                <a:schemeClr val="bg2"/>
              </a:solidFill>
            </a:endParaRPr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hr" sz="1800" dirty="0">
                <a:solidFill>
                  <a:schemeClr val="bg2"/>
                </a:solidFill>
              </a:rPr>
              <a:t>Licentia po</a:t>
            </a:r>
            <a:r>
              <a:rPr lang="hr" sz="1800" b="1" dirty="0">
                <a:solidFill>
                  <a:schemeClr val="bg2"/>
                </a:solidFill>
              </a:rPr>
              <a:t>ë</a:t>
            </a:r>
            <a:r>
              <a:rPr lang="hr" sz="1800" dirty="0">
                <a:solidFill>
                  <a:schemeClr val="bg2"/>
                </a:solidFill>
              </a:rPr>
              <a:t>tica. (</a:t>
            </a:r>
            <a:r>
              <a:rPr lang="hr-HR" sz="1800" dirty="0">
                <a:solidFill>
                  <a:schemeClr val="bg2"/>
                </a:solidFill>
              </a:rPr>
              <a:t>nije diftong)</a:t>
            </a:r>
            <a:endParaRPr sz="1800" dirty="0">
              <a:solidFill>
                <a:schemeClr val="bg2"/>
              </a:solidFill>
            </a:endParaRPr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hr" sz="1800" dirty="0">
                <a:solidFill>
                  <a:schemeClr val="bg2"/>
                </a:solidFill>
              </a:rPr>
              <a:t>Alea iacta est.</a:t>
            </a:r>
            <a:endParaRPr sz="1800" dirty="0">
              <a:solidFill>
                <a:schemeClr val="bg2"/>
              </a:solidFill>
            </a:endParaRPr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hr" sz="1800" dirty="0">
                <a:solidFill>
                  <a:schemeClr val="bg2"/>
                </a:solidFill>
              </a:rPr>
              <a:t>Barba non facit philosophum.</a:t>
            </a:r>
            <a:endParaRPr sz="1800" dirty="0">
              <a:solidFill>
                <a:schemeClr val="bg2"/>
              </a:solidFill>
            </a:endParaRPr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hr" sz="1800" dirty="0">
                <a:solidFill>
                  <a:schemeClr val="bg2"/>
                </a:solidFill>
              </a:rPr>
              <a:t>Incidit in Scyllam qui vult vitare Charybdim.</a:t>
            </a:r>
            <a:endParaRPr sz="1800" dirty="0">
              <a:solidFill>
                <a:schemeClr val="bg2"/>
              </a:solidFill>
            </a:endParaRPr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Clr>
                <a:srgbClr val="545454"/>
              </a:buClr>
              <a:buSzPts val="2400"/>
              <a:buAutoNum type="arabicPeriod"/>
            </a:pPr>
            <a:r>
              <a:rPr lang="hr" sz="1800" dirty="0">
                <a:solidFill>
                  <a:schemeClr val="bg2"/>
                </a:solidFill>
              </a:rPr>
              <a:t>Sub rosa.</a:t>
            </a:r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Clr>
                <a:srgbClr val="545454"/>
              </a:buClr>
              <a:buSzPts val="2400"/>
              <a:buAutoNum type="arabicPeriod"/>
            </a:pPr>
            <a:r>
              <a:rPr lang="hr" sz="1800" dirty="0">
                <a:solidFill>
                  <a:schemeClr val="bg2"/>
                </a:solidFill>
              </a:rPr>
              <a:t>Quot ling</a:t>
            </a:r>
            <a:r>
              <a:rPr lang="hr-HR" sz="1800" dirty="0" err="1">
                <a:solidFill>
                  <a:schemeClr val="bg2"/>
                </a:solidFill>
              </a:rPr>
              <a:t>uas</a:t>
            </a:r>
            <a:r>
              <a:rPr lang="hr-HR" sz="1800" dirty="0">
                <a:solidFill>
                  <a:schemeClr val="bg2"/>
                </a:solidFill>
              </a:rPr>
              <a:t> </a:t>
            </a:r>
            <a:r>
              <a:rPr lang="hr-HR" sz="1800" dirty="0" err="1">
                <a:solidFill>
                  <a:schemeClr val="bg2"/>
                </a:solidFill>
              </a:rPr>
              <a:t>calles</a:t>
            </a:r>
            <a:r>
              <a:rPr lang="hr-HR" sz="1800" dirty="0">
                <a:solidFill>
                  <a:schemeClr val="bg2"/>
                </a:solidFill>
              </a:rPr>
              <a:t>, </a:t>
            </a:r>
            <a:r>
              <a:rPr lang="hr-HR" sz="1800" dirty="0" err="1">
                <a:solidFill>
                  <a:schemeClr val="bg2"/>
                </a:solidFill>
              </a:rPr>
              <a:t>tot</a:t>
            </a:r>
            <a:r>
              <a:rPr lang="hr-HR" sz="1800" dirty="0">
                <a:solidFill>
                  <a:schemeClr val="bg2"/>
                </a:solidFill>
              </a:rPr>
              <a:t> </a:t>
            </a:r>
            <a:r>
              <a:rPr lang="hr-HR" sz="1800" dirty="0" err="1">
                <a:solidFill>
                  <a:schemeClr val="bg2"/>
                </a:solidFill>
              </a:rPr>
              <a:t>homines</a:t>
            </a:r>
            <a:r>
              <a:rPr lang="hr-HR" sz="1800" dirty="0">
                <a:solidFill>
                  <a:schemeClr val="bg2"/>
                </a:solidFill>
              </a:rPr>
              <a:t> </a:t>
            </a:r>
            <a:r>
              <a:rPr lang="hr-HR" sz="1800" dirty="0" err="1">
                <a:solidFill>
                  <a:schemeClr val="bg2"/>
                </a:solidFill>
              </a:rPr>
              <a:t>vales</a:t>
            </a:r>
            <a:r>
              <a:rPr lang="hr-HR" sz="1800" dirty="0">
                <a:solidFill>
                  <a:schemeClr val="bg2"/>
                </a:solidFill>
              </a:rPr>
              <a:t>.</a:t>
            </a:r>
            <a:endParaRPr sz="1800"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319</Words>
  <Application>Microsoft Office PowerPoint</Application>
  <PresentationFormat>Prikaz na zaslonu (16:9)</PresentationFormat>
  <Paragraphs>63</Paragraphs>
  <Slides>5</Slides>
  <Notes>4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11" baseType="lpstr">
      <vt:lpstr>Times New Roman</vt:lpstr>
      <vt:lpstr>Arial</vt:lpstr>
      <vt:lpstr>Noto Sans Symbols</vt:lpstr>
      <vt:lpstr>Nunito</vt:lpstr>
      <vt:lpstr>Calibri</vt:lpstr>
      <vt:lpstr>Shift</vt:lpstr>
      <vt:lpstr>GLASOVNI SUSTAV LATINSKOG JEZIKA</vt:lpstr>
      <vt:lpstr>PowerPoint prezentacija</vt:lpstr>
      <vt:lpstr>Pročitaj: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GLASOVNI SUSTAV LATINSKOG JEZIKA</dc:title>
  <dc:creator>crna kanta</dc:creator>
  <cp:lastModifiedBy>Alka Vrsalović</cp:lastModifiedBy>
  <cp:revision>5</cp:revision>
  <dcterms:modified xsi:type="dcterms:W3CDTF">2018-09-12T08:29:23Z</dcterms:modified>
</cp:coreProperties>
</file>